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91" r:id="rId3"/>
    <p:sldId id="289" r:id="rId4"/>
    <p:sldId id="290" r:id="rId5"/>
    <p:sldId id="294" r:id="rId6"/>
    <p:sldId id="295" r:id="rId7"/>
    <p:sldId id="296" r:id="rId8"/>
    <p:sldId id="297" r:id="rId9"/>
    <p:sldId id="298" r:id="rId10"/>
    <p:sldId id="300" r:id="rId11"/>
    <p:sldId id="301" r:id="rId12"/>
    <p:sldId id="302" r:id="rId13"/>
    <p:sldId id="303" r:id="rId14"/>
    <p:sldId id="304" r:id="rId15"/>
    <p:sldId id="305" r:id="rId16"/>
    <p:sldId id="292" r:id="rId17"/>
    <p:sldId id="306" r:id="rId18"/>
    <p:sldId id="307" r:id="rId19"/>
    <p:sldId id="308" r:id="rId20"/>
    <p:sldId id="309" r:id="rId21"/>
    <p:sldId id="293" r:id="rId22"/>
    <p:sldId id="284" r:id="rId23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1C2B"/>
    <a:srgbClr val="FAD47F"/>
    <a:srgbClr val="FABF63"/>
    <a:srgbClr val="FBBC63"/>
    <a:srgbClr val="FCFFF8"/>
    <a:srgbClr val="F99E14"/>
    <a:srgbClr val="2A2E6B"/>
    <a:srgbClr val="D34016"/>
    <a:srgbClr val="1B0050"/>
    <a:srgbClr val="CD5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9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12" y="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08CD-BA90-49C2-BBCA-1367416D6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1D16B0-B437-497E-AB79-A52A2A7BA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64724-91F9-486E-A682-3CBA71BE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5C2C-829F-498C-9622-1182E12C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96D65-9218-4C02-8F77-F0CDB365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6579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8F5F4-6986-4F57-B73E-F1C487595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56EC1-24BC-478C-8DC8-E20653D5F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7C0A3-B60A-448F-926C-12E2939F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38796-95C3-4038-A928-5C7D74732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7F7C9-AA92-46A9-B307-98303A46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205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40ADE-BCB9-470B-95AB-0A0D6A43B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36188-DDB1-42FC-B888-43BE06330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632CE-A24F-4933-B0B1-42EF6D44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6F1A1-91A7-4866-95C6-5033BA636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CAEEE-53B1-42BF-9530-3F09A889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254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0AB82-B2DF-489F-B688-359325FC8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02CB-42FF-468B-B061-601F0BA5C4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97D46-565D-4F20-A8F2-1D4470E0B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35654-63AF-4B3B-8E3C-A6B268D1D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FDC77-1FE0-40FA-B424-8682F351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C734E-5528-47E8-9C4F-2C55828F7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6322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AD2E5-F8DF-4384-B5AB-B8579BF56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AA67E-B403-4623-B1C8-C9235A2BA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11DBA3-4E14-43A9-9F2D-F9DA8E43A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C16EDC-3A00-4E56-842A-4F8B26D37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CC3603-4D7A-428A-A8A6-5A32373241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B78B7-945A-49B1-B0AD-661F2671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7627-673C-46CF-A047-A5C363936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28D4C4-BE5F-4BF1-9982-EA7F82428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6381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B566-FE09-4F95-8D7E-CFF8BCD9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4F285B-E836-4AFC-B34C-228C0FA9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49481-9B95-4552-8B5C-28415101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E65059-626B-4C29-BA0F-AF743EE8A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1013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FF90FB-52D4-4321-85D2-50CCF81AE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A033DC-A140-45CD-B93F-B3D5E87F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C943F-A04E-45FA-A6D8-C277B938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679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3333A-AC78-487E-AE50-CA3C6D719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07F86-805E-4B06-B5D9-8BE372FBE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86586-CCA1-44DF-ADB5-B13EFB7DE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176AE-FFC2-4AE3-BFD3-518F8BD7D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9DC51-5292-4EE3-A11E-C47B2C2C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7B928-41D4-47A1-BBFF-2838B6FD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3325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B7CE-F4D8-46E9-8AFE-1E9030CCC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E843AD-A1F6-48C5-A1ED-85C3B469C2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674E8-E1E4-44F7-B50E-C9184BC67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F45E0-4191-48F1-A622-7D60C5D5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6DDB2-115D-4AD2-ADC9-A0969CA1C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82FA5-30C0-4D46-9519-94EEBB07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59202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BB51A-141B-49A5-AF88-4955FB6A7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FA92F-49B4-4EA2-A1F2-24A47ECC4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1E833-C367-45CF-A700-F5ED6726F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95E3E-1C59-4B1E-A6CD-08BF1970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BBD9C-56FF-4EDA-99A1-F4781060A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11494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F0CE37-84AC-4954-B640-7B0A21EA1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63E72-5B2D-4144-9866-203C46ED3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50527-E838-42E7-873A-435759E4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9BC6C-4B42-4A32-A4A6-AA4B9F7A2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3D37-BFC1-4580-8550-BF3F06D1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87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2B515C-014C-4F06-98F8-24401133B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62E89-9805-4B59-908A-087763F15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77054-BF8C-479B-B1F8-6C3B191F4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5BCCC-E650-48CF-8117-2981B2F3F06F}" type="datetimeFigureOut">
              <a:rPr lang="en-AU" smtClean="0"/>
              <a:t>22/3/2026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40F61-87A7-43BA-9B10-5CBB61B9A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3CE01-4E34-4963-A242-BB0F3C30C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347DF-0114-41CF-A136-8F33FFCCAD8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623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562F-0172-AF60-C0F0-D5C6EB7893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r>
              <a:rPr lang="en-AU" b="1" dirty="0">
                <a:solidFill>
                  <a:srgbClr val="0070C0"/>
                </a:solidFill>
              </a:rPr>
              <a:t>The 2025 Survey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5A5D51-6D41-45B0-5C99-3CCFE4ADAD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FEA264F-2450-08EB-5184-BCF426E40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74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6EAE8-2A54-5874-1D83-B6589793E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A99D-826D-9142-F0EC-8B633F1F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610633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Scope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1BE072-4039-4ECF-C2F5-FB09619F4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825378"/>
            <a:ext cx="10415954" cy="29179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AU" sz="3600" dirty="0">
                <a:solidFill>
                  <a:srgbClr val="0070C0"/>
                </a:solidFill>
              </a:rPr>
              <a:t>Why survey?</a:t>
            </a:r>
          </a:p>
          <a:p>
            <a:pPr marL="0" indent="0" algn="ctr">
              <a:buNone/>
            </a:pPr>
            <a:r>
              <a:rPr lang="en-AU" sz="3600" dirty="0">
                <a:solidFill>
                  <a:srgbClr val="0070C0"/>
                </a:solidFill>
              </a:rPr>
              <a:t>Statistics</a:t>
            </a:r>
          </a:p>
          <a:p>
            <a:pPr marL="0" indent="0" algn="ctr">
              <a:buNone/>
            </a:pPr>
            <a:r>
              <a:rPr lang="en-AU" sz="3600" dirty="0">
                <a:solidFill>
                  <a:srgbClr val="0070C0"/>
                </a:solidFill>
              </a:rPr>
              <a:t>Analysis</a:t>
            </a:r>
          </a:p>
          <a:p>
            <a:pPr marL="0" indent="0" algn="ctr">
              <a:buNone/>
            </a:pPr>
            <a:r>
              <a:rPr lang="en-AU" sz="3600" dirty="0">
                <a:solidFill>
                  <a:srgbClr val="0070C0"/>
                </a:solidFill>
              </a:rPr>
              <a:t>Results</a:t>
            </a:r>
          </a:p>
          <a:p>
            <a:pPr marL="0" indent="0" algn="ctr">
              <a:buNone/>
            </a:pPr>
            <a:r>
              <a:rPr lang="en-AU" sz="3600" dirty="0">
                <a:solidFill>
                  <a:srgbClr val="0070C0"/>
                </a:solidFill>
              </a:rPr>
              <a:t>Where to from here?</a:t>
            </a: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8D11E68-E943-3C5C-058D-C799580811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60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97341-90E4-5571-BA31-0E7D21150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D60DC-A885-2DE7-D72A-6E37F46E7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Why survey?</a:t>
            </a:r>
            <a:br>
              <a:rPr lang="en-AU" b="1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9EACC-AB1D-2C34-C9BB-ADF260054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46" y="3259015"/>
            <a:ext cx="10415954" cy="29179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000" dirty="0">
                <a:solidFill>
                  <a:srgbClr val="0070C0"/>
                </a:solidFill>
              </a:rPr>
              <a:t>Branch chairs suggestion</a:t>
            </a:r>
          </a:p>
          <a:p>
            <a:pPr marL="0" indent="0" algn="ctr">
              <a:buNone/>
            </a:pPr>
            <a:r>
              <a:rPr lang="en-AU" sz="4000" dirty="0">
                <a:solidFill>
                  <a:srgbClr val="0070C0"/>
                </a:solidFill>
              </a:rPr>
              <a:t>“What do our members think?”</a:t>
            </a:r>
          </a:p>
          <a:p>
            <a:pPr marL="0" indent="0" algn="ctr">
              <a:buNone/>
            </a:pPr>
            <a:r>
              <a:rPr lang="en-AU" sz="4000" dirty="0">
                <a:solidFill>
                  <a:srgbClr val="0070C0"/>
                </a:solidFill>
              </a:rPr>
              <a:t>Board agreed, to improve business planning</a:t>
            </a: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56CE8A2-13EE-42B8-3C36-187F7AB118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67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42DB3-A22B-B422-296D-7A041273E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683A6-1709-7EC5-1379-1E313E25B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610633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Statistics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C8A29-E724-2AD4-964B-B370D8114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731477"/>
            <a:ext cx="10415954" cy="29179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44 questions: 39 national, 5 from branches</a:t>
            </a:r>
          </a:p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21 multiple choice, 23 free text</a:t>
            </a:r>
          </a:p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1730 responses – 21% of members, 102 ACT</a:t>
            </a:r>
          </a:p>
          <a:p>
            <a:pPr marL="0" indent="0" algn="ctr">
              <a:buNone/>
            </a:pPr>
            <a:endParaRPr lang="en-AU" sz="52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C731E09-40D3-BFB5-EB76-C76ED22BC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52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4C48C-A63F-A806-F933-436A6987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C13E708-3461-BECD-C42B-D5C4C017CE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63A2DC-A320-9300-EE4A-A5DEBF574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211" y="1888284"/>
            <a:ext cx="7821808" cy="4701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8386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69FEC-7D39-6D75-200B-D1C799C75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3ACD85A-9A23-BC5F-EB02-32D729B78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59323A-C099-01AD-B67F-0F883E62D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55" y="1800225"/>
            <a:ext cx="7821808" cy="4701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047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5DCD1-47F8-FD85-A12F-45F5F3039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120D17B-857B-30B5-0D99-3E12CEF37B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8CBB3F-4414-4521-B4FD-C22815454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655" y="1888284"/>
            <a:ext cx="7821808" cy="4701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8671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48B08-D9ED-32AE-8264-8FC5931C3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DA2E982-DFE5-0085-E05D-22ADFDE263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169089-E921-3D37-FF48-12082188F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555" y="1800225"/>
            <a:ext cx="7821808" cy="4701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1326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0E9B7-D824-4A57-F982-771A73926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A9678-F73F-C291-44D1-EA23F477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610633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Analysis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A1C3E-0A07-0DD0-3BA1-47F595947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731477"/>
            <a:ext cx="10415954" cy="29179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Each National question assigned an “owner”</a:t>
            </a:r>
          </a:p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Branches analysed branch questions</a:t>
            </a:r>
          </a:p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Example: Question 3</a:t>
            </a:r>
          </a:p>
          <a:p>
            <a:pPr marL="0" indent="0" algn="ctr">
              <a:buNone/>
            </a:pPr>
            <a:endParaRPr lang="en-AU" sz="52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6A8AD95-BA1A-B96B-E35D-90CD82856F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00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6B124-4686-BB26-C41B-9733D71F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909F3-D888-9E9A-E526-1B57EEE0B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3535620"/>
            <a:ext cx="10544908" cy="2965938"/>
          </a:xfrm>
        </p:spPr>
        <p:txBody>
          <a:bodyPr>
            <a:normAutofit fontScale="90000"/>
          </a:bodyPr>
          <a:lstStyle/>
          <a:p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Q3: </a:t>
            </a:r>
            <a:r>
              <a:rPr lang="en-AU" sz="5300" dirty="0">
                <a:solidFill>
                  <a:srgbClr val="0070C0"/>
                </a:solidFill>
              </a:rPr>
              <a:t>Why did you join the Association?</a:t>
            </a:r>
            <a:br>
              <a:rPr lang="en-AU" sz="5300" dirty="0">
                <a:solidFill>
                  <a:srgbClr val="0070C0"/>
                </a:solidFill>
              </a:rPr>
            </a:br>
            <a:r>
              <a:rPr lang="en-AU" sz="5300" b="1" dirty="0">
                <a:solidFill>
                  <a:srgbClr val="0070C0"/>
                </a:solidFill>
              </a:rPr>
              <a:t>Owner: </a:t>
            </a:r>
            <a:r>
              <a:rPr lang="en-AU" sz="5300" dirty="0">
                <a:solidFill>
                  <a:srgbClr val="0070C0"/>
                </a:solidFill>
              </a:rPr>
              <a:t>Director ACT</a:t>
            </a:r>
            <a:br>
              <a:rPr lang="en-AU" sz="5300" b="1" dirty="0">
                <a:solidFill>
                  <a:srgbClr val="0070C0"/>
                </a:solidFill>
              </a:rPr>
            </a:br>
            <a:r>
              <a:rPr lang="en-AU" sz="5300" b="1" dirty="0">
                <a:solidFill>
                  <a:srgbClr val="0070C0"/>
                </a:solidFill>
              </a:rPr>
              <a:t>Number of Responses: </a:t>
            </a:r>
            <a:r>
              <a:rPr lang="en-AU" sz="5300" dirty="0">
                <a:solidFill>
                  <a:srgbClr val="0070C0"/>
                </a:solidFill>
              </a:rPr>
              <a:t>1682</a:t>
            </a:r>
            <a:br>
              <a:rPr lang="en-AU" sz="5300" b="1" dirty="0">
                <a:solidFill>
                  <a:srgbClr val="0070C0"/>
                </a:solidFill>
              </a:rPr>
            </a:br>
            <a:r>
              <a:rPr lang="en-AU" sz="5300" b="1" dirty="0">
                <a:solidFill>
                  <a:srgbClr val="0070C0"/>
                </a:solidFill>
              </a:rPr>
              <a:t>Task:  </a:t>
            </a:r>
            <a:r>
              <a:rPr lang="en-AU" sz="5300" dirty="0">
                <a:solidFill>
                  <a:srgbClr val="0070C0"/>
                </a:solidFill>
              </a:rPr>
              <a:t>Identify five themes and three  recommended actions</a:t>
            </a:r>
            <a:br>
              <a:rPr lang="en-AU" sz="5300" dirty="0">
                <a:solidFill>
                  <a:srgbClr val="0070C0"/>
                </a:solidFill>
              </a:rPr>
            </a:b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B0C5D0E-0FCC-4CFC-6CDA-59153079E7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8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70A0D-0354-03DC-5760-3CE349AEC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D2CC-3CD2-4058-0B0E-3F3054DCF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3516923"/>
            <a:ext cx="10544908" cy="3523896"/>
          </a:xfrm>
        </p:spPr>
        <p:txBody>
          <a:bodyPr>
            <a:normAutofit fontScale="90000"/>
          </a:bodyPr>
          <a:lstStyle/>
          <a:p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Introducing Artificial Intelligence …</a:t>
            </a:r>
            <a:br>
              <a:rPr lang="en-AU" sz="5300" b="1" dirty="0">
                <a:solidFill>
                  <a:srgbClr val="0070C0"/>
                </a:solidFill>
              </a:rPr>
            </a:br>
            <a:r>
              <a:rPr lang="en-AU" sz="4000" b="1" dirty="0">
                <a:solidFill>
                  <a:srgbClr val="0070C0"/>
                </a:solidFill>
              </a:rPr>
              <a:t>… a set of technologies that enables computers to simulate human learning, comprehension, problem solving, and decision-making … (IBM)</a:t>
            </a:r>
            <a:br>
              <a:rPr lang="en-AU" sz="4000" b="1" dirty="0">
                <a:solidFill>
                  <a:srgbClr val="0070C0"/>
                </a:solidFill>
              </a:rPr>
            </a:br>
            <a:br>
              <a:rPr lang="en-AU" sz="4000" b="1" dirty="0">
                <a:solidFill>
                  <a:srgbClr val="0070C0"/>
                </a:solidFill>
              </a:rPr>
            </a:br>
            <a:r>
              <a:rPr lang="en-AU" sz="4800" b="1" dirty="0">
                <a:solidFill>
                  <a:srgbClr val="0070C0"/>
                </a:solidFill>
              </a:rPr>
              <a:t>Enter Claude!</a:t>
            </a: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sz="5300" dirty="0">
                <a:solidFill>
                  <a:srgbClr val="0070C0"/>
                </a:solidFill>
              </a:rPr>
            </a:b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278674E-C335-466E-AB6D-031100816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13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D6147-0726-B36E-BABE-F73075845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00D0-143B-24FC-34E9-BD64A615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3962401"/>
            <a:ext cx="10544908" cy="3523896"/>
          </a:xfrm>
        </p:spPr>
        <p:txBody>
          <a:bodyPr>
            <a:normAutofit fontScale="90000"/>
          </a:bodyPr>
          <a:lstStyle/>
          <a:p>
            <a:br>
              <a:rPr lang="en-AU" dirty="0"/>
            </a:br>
            <a:br>
              <a:rPr lang="en-AU" dirty="0"/>
            </a:br>
            <a:r>
              <a:rPr lang="en-AU" sz="4000" b="1" dirty="0">
                <a:solidFill>
                  <a:srgbClr val="0070C0"/>
                </a:solidFill>
              </a:rPr>
              <a:t>“The data to be analysed comes from a survey of members of a community-based association…  The question I want to analyse is “why did you join the association”… Please exclude all unclear responses but note how many there were.  I want to know the top five themes … and the top three recommendations for action arising.  I want you to present the analysis as a report for the association board.”</a:t>
            </a: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sz="5300" dirty="0">
                <a:solidFill>
                  <a:srgbClr val="0070C0"/>
                </a:solidFill>
              </a:rPr>
            </a:b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sz="5300" b="1" dirty="0">
                <a:solidFill>
                  <a:srgbClr val="0070C0"/>
                </a:solidFill>
              </a:rPr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4634BB6-3F9D-A3EF-5D98-5EC9007E56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38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8319D-9A5A-E246-A0C2-0024CEE48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33765-043A-EDD7-899B-F5B281869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Question 3 Themes (why people join)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EAD11-592E-3C13-9D9A-CD49C1BB1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924168"/>
            <a:ext cx="10415954" cy="291794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AU" sz="4000" dirty="0">
              <a:solidFill>
                <a:srgbClr val="0070C0"/>
              </a:solidFill>
            </a:endParaRPr>
          </a:p>
          <a:p>
            <a:r>
              <a:rPr lang="en-AU" sz="5200" dirty="0">
                <a:solidFill>
                  <a:srgbClr val="0070C0"/>
                </a:solidFill>
              </a:rPr>
              <a:t>Fellowship and to connect with like-minded people (35%)</a:t>
            </a:r>
          </a:p>
          <a:p>
            <a:r>
              <a:rPr lang="en-AU" sz="5200" dirty="0">
                <a:solidFill>
                  <a:srgbClr val="0070C0"/>
                </a:solidFill>
              </a:rPr>
              <a:t>To support the Association and the Order of Australia (21%)</a:t>
            </a:r>
          </a:p>
          <a:p>
            <a:r>
              <a:rPr lang="en-AU" sz="5200" dirty="0">
                <a:solidFill>
                  <a:srgbClr val="0070C0"/>
                </a:solidFill>
              </a:rPr>
              <a:t>It seemed a natural progression following award (19%)</a:t>
            </a:r>
          </a:p>
          <a:p>
            <a:r>
              <a:rPr lang="en-AU" sz="5200" dirty="0">
                <a:solidFill>
                  <a:srgbClr val="0070C0"/>
                </a:solidFill>
              </a:rPr>
              <a:t>To get information and stay informed (13%)</a:t>
            </a:r>
          </a:p>
          <a:p>
            <a:r>
              <a:rPr lang="en-AU" sz="5200" dirty="0">
                <a:solidFill>
                  <a:srgbClr val="0070C0"/>
                </a:solidFill>
              </a:rPr>
              <a:t>To continue community service and give back (10%)</a:t>
            </a:r>
          </a:p>
          <a:p>
            <a:endParaRPr lang="en-AU" sz="3200" dirty="0">
              <a:solidFill>
                <a:srgbClr val="0070C0"/>
              </a:solidFill>
            </a:endParaRP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09E811C-3FE9-341D-A3F3-950829A6DA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0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792F1-34D6-4AB2-5EAB-6BA6F546A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50A7-523C-B0E6-4034-53847055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Question 3 Recommended Actions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83D0B9-04A7-2574-3CB0-1C5691D8C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924168"/>
            <a:ext cx="10415954" cy="291794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AU" sz="4000" dirty="0">
              <a:solidFill>
                <a:srgbClr val="0070C0"/>
              </a:solidFill>
            </a:endParaRPr>
          </a:p>
          <a:p>
            <a:r>
              <a:rPr lang="en-AU" sz="5200" dirty="0">
                <a:solidFill>
                  <a:srgbClr val="0070C0"/>
                </a:solidFill>
              </a:rPr>
              <a:t>Strengthen fellowship programs</a:t>
            </a:r>
          </a:p>
          <a:p>
            <a:r>
              <a:rPr lang="en-AU" sz="5200" dirty="0">
                <a:solidFill>
                  <a:srgbClr val="0070C0"/>
                </a:solidFill>
              </a:rPr>
              <a:t>Enhance member communication and engagement</a:t>
            </a:r>
          </a:p>
          <a:p>
            <a:r>
              <a:rPr lang="en-AU" sz="5200" dirty="0">
                <a:solidFill>
                  <a:srgbClr val="0070C0"/>
                </a:solidFill>
              </a:rPr>
              <a:t>Develop structured community service pathways</a:t>
            </a:r>
          </a:p>
          <a:p>
            <a:endParaRPr lang="en-AU" sz="3200" dirty="0">
              <a:solidFill>
                <a:srgbClr val="0070C0"/>
              </a:solidFill>
            </a:endParaRP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9CB8095-8C8A-0FF8-266C-A12C70F900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15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8F434-7AB7-D0F7-F210-E15265BFC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BED5-4009-9075-0FAC-AE4A37CE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610633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Analysis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C2376-E0C2-82A0-63D1-948217165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731477"/>
            <a:ext cx="10415954" cy="29179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Each National question assigned an “owner”</a:t>
            </a:r>
          </a:p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Branches analysed branch questions</a:t>
            </a:r>
          </a:p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Example: Question 3</a:t>
            </a:r>
          </a:p>
          <a:p>
            <a:pPr marL="0" indent="0" algn="ctr">
              <a:buNone/>
            </a:pPr>
            <a:r>
              <a:rPr lang="en-AU" sz="4300" dirty="0">
                <a:solidFill>
                  <a:srgbClr val="0070C0"/>
                </a:solidFill>
              </a:rPr>
              <a:t>Aggregation and prioritisation</a:t>
            </a:r>
          </a:p>
          <a:p>
            <a:pPr marL="0" indent="0" algn="ctr">
              <a:buNone/>
            </a:pPr>
            <a:endParaRPr lang="en-AU" sz="52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E116F65-25AE-A670-70B6-C154489178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61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833F7-DD32-6B7A-2427-EBD403E40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6CC9D-EE9F-4033-F7EB-6B2EE247E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Results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6D6EE-EDEA-7D4C-D4C4-DAA3FCE2F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766646"/>
            <a:ext cx="10415954" cy="29179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dirty="0">
                <a:solidFill>
                  <a:srgbClr val="0070C0"/>
                </a:solidFill>
              </a:rPr>
              <a:t>Claude identified four themes:</a:t>
            </a: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Promote citizenship</a:t>
            </a: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Transform communications</a:t>
            </a: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Improve organisational effectiveness</a:t>
            </a: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Strengthen the membership base</a:t>
            </a:r>
          </a:p>
          <a:p>
            <a:endParaRPr lang="en-AU" sz="3600" dirty="0">
              <a:solidFill>
                <a:srgbClr val="0070C0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04E9E50-D964-5CE6-7CAB-BCE261B9B0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20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C8150-5FA3-0DDE-9CEF-ABA1B36F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2E8D6-9231-815A-4FE7-686B57528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Results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80E986-D274-9107-CD03-E01EB2844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46" y="2908898"/>
            <a:ext cx="5870331" cy="2948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sz="3600" dirty="0">
                <a:solidFill>
                  <a:srgbClr val="0070C0"/>
                </a:solidFill>
              </a:rPr>
              <a:t>Claude identified four themes:</a:t>
            </a:r>
          </a:p>
          <a:p>
            <a:pPr marL="0" indent="0">
              <a:buNone/>
            </a:pPr>
            <a:endParaRPr lang="en-AU" sz="1600" dirty="0">
              <a:solidFill>
                <a:srgbClr val="0070C0"/>
              </a:solidFill>
            </a:endParaRP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Promote citizenship    </a:t>
            </a: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Transform communications</a:t>
            </a: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Improve organisational effectiveness</a:t>
            </a:r>
          </a:p>
          <a:p>
            <a:pPr lvl="1"/>
            <a:r>
              <a:rPr lang="en-AU" sz="3200" dirty="0">
                <a:solidFill>
                  <a:srgbClr val="0070C0"/>
                </a:solidFill>
              </a:rPr>
              <a:t>Strengthen the membership base</a:t>
            </a:r>
          </a:p>
          <a:p>
            <a:endParaRPr lang="en-AU" sz="3600" dirty="0">
              <a:solidFill>
                <a:srgbClr val="0070C0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C84C2A7-D00D-B931-6ABE-A90D88F99D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3DB4A-48C6-5116-A237-7B1A8B30F072}"/>
              </a:ext>
            </a:extLst>
          </p:cNvPr>
          <p:cNvSpPr txBox="1"/>
          <p:nvPr/>
        </p:nvSpPr>
        <p:spPr>
          <a:xfrm>
            <a:off x="6412523" y="2798092"/>
            <a:ext cx="53691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300" dirty="0">
                <a:solidFill>
                  <a:srgbClr val="FF0000"/>
                </a:solidFill>
              </a:rPr>
              <a:t>Strategic plan objectives:</a:t>
            </a:r>
          </a:p>
          <a:p>
            <a:endParaRPr lang="en-AU" sz="1600" dirty="0">
              <a:solidFill>
                <a:srgbClr val="FF0000"/>
              </a:solidFill>
            </a:endParaRPr>
          </a:p>
          <a:p>
            <a:pPr marL="722313" lvl="1" indent="-265113">
              <a:buFont typeface="Arial" panose="020B0604020202020204" pitchFamily="34" charset="0"/>
              <a:buChar char="•"/>
            </a:pPr>
            <a:r>
              <a:rPr lang="en-AU" sz="3000" dirty="0">
                <a:solidFill>
                  <a:srgbClr val="FF0000"/>
                </a:solidFill>
              </a:rPr>
              <a:t>Grow value of membership   </a:t>
            </a:r>
          </a:p>
          <a:p>
            <a:pPr marL="722313" lvl="1" indent="-265113">
              <a:buFont typeface="Arial" panose="020B0604020202020204" pitchFamily="34" charset="0"/>
              <a:buChar char="•"/>
            </a:pPr>
            <a:r>
              <a:rPr lang="en-AU" sz="3000" dirty="0">
                <a:solidFill>
                  <a:srgbClr val="FF0000"/>
                </a:solidFill>
              </a:rPr>
              <a:t>Promote nominations</a:t>
            </a:r>
          </a:p>
          <a:p>
            <a:pPr marL="722313" lvl="1" indent="-265113">
              <a:buFont typeface="Arial" panose="020B0604020202020204" pitchFamily="34" charset="0"/>
              <a:buChar char="•"/>
            </a:pPr>
            <a:r>
              <a:rPr lang="en-AU" sz="3000" dirty="0">
                <a:solidFill>
                  <a:srgbClr val="FF0000"/>
                </a:solidFill>
              </a:rPr>
              <a:t>Build member numbers</a:t>
            </a:r>
          </a:p>
          <a:p>
            <a:pPr marL="722313" lvl="1" indent="-265113">
              <a:buFont typeface="Arial" panose="020B0604020202020204" pitchFamily="34" charset="0"/>
              <a:buChar char="•"/>
            </a:pPr>
            <a:r>
              <a:rPr lang="en-AU" sz="3000" dirty="0">
                <a:solidFill>
                  <a:srgbClr val="FF0000"/>
                </a:solidFill>
              </a:rPr>
              <a:t>Invest in community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820043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29883-E236-AA33-C734-06443E391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EF03-7CC0-DA08-5A93-A16DCEE84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Results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7253E-0B98-9A55-4A56-283C190A9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766646"/>
            <a:ext cx="10415954" cy="2917947"/>
          </a:xfrm>
        </p:spPr>
        <p:txBody>
          <a:bodyPr>
            <a:normAutofit/>
          </a:bodyPr>
          <a:lstStyle/>
          <a:p>
            <a:r>
              <a:rPr lang="en-AU" sz="3600" dirty="0">
                <a:solidFill>
                  <a:srgbClr val="0070C0"/>
                </a:solidFill>
              </a:rPr>
              <a:t>Claude identified 60 actions!</a:t>
            </a:r>
          </a:p>
          <a:p>
            <a:r>
              <a:rPr lang="en-AU" sz="3600" dirty="0">
                <a:solidFill>
                  <a:srgbClr val="0070C0"/>
                </a:solidFill>
              </a:rPr>
              <a:t>Board (wisely) decided to prioritise!!</a:t>
            </a:r>
          </a:p>
          <a:p>
            <a:r>
              <a:rPr lang="en-AU" sz="3600" dirty="0">
                <a:solidFill>
                  <a:srgbClr val="0070C0"/>
                </a:solidFill>
              </a:rPr>
              <a:t>Asked Claude for top 5 plus another 5</a:t>
            </a:r>
          </a:p>
          <a:p>
            <a:r>
              <a:rPr lang="en-AU" sz="3600" dirty="0">
                <a:solidFill>
                  <a:srgbClr val="0070C0"/>
                </a:solidFill>
              </a:rPr>
              <a:t>Strategy Committee analysed, refined</a:t>
            </a:r>
          </a:p>
          <a:p>
            <a:pPr marL="0" indent="0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endParaRPr lang="en-AU" sz="3600" dirty="0">
              <a:solidFill>
                <a:srgbClr val="0070C0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8AA816D-3071-0AB9-F26A-4318EFECF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59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62AF0-777B-2D99-2211-7AE475665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C035F-2647-2266-59E6-42A11B3BF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Top 5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A605F5-0AE5-FFDD-E26D-910410D7C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766646"/>
            <a:ext cx="10415954" cy="2917947"/>
          </a:xfrm>
        </p:spPr>
        <p:txBody>
          <a:bodyPr>
            <a:normAutofit lnSpcReduction="10000"/>
          </a:bodyPr>
          <a:lstStyle/>
          <a:p>
            <a:r>
              <a:rPr lang="en-AU" sz="3600" dirty="0">
                <a:solidFill>
                  <a:srgbClr val="0070C0"/>
                </a:solidFill>
              </a:rPr>
              <a:t>Modify </a:t>
            </a:r>
            <a:r>
              <a:rPr lang="en-AU" sz="3600" i="1" dirty="0">
                <a:solidFill>
                  <a:srgbClr val="0070C0"/>
                </a:solidFill>
              </a:rPr>
              <a:t>The Order </a:t>
            </a:r>
            <a:r>
              <a:rPr lang="en-AU" sz="3600" dirty="0">
                <a:solidFill>
                  <a:srgbClr val="0070C0"/>
                </a:solidFill>
              </a:rPr>
              <a:t>to emphasise citizenship</a:t>
            </a:r>
          </a:p>
          <a:p>
            <a:r>
              <a:rPr lang="en-AU" sz="3600" dirty="0">
                <a:solidFill>
                  <a:srgbClr val="0070C0"/>
                </a:solidFill>
              </a:rPr>
              <a:t>Introduce a ‘share it out’ program for </a:t>
            </a:r>
            <a:r>
              <a:rPr lang="en-AU" sz="3600" i="1" dirty="0">
                <a:solidFill>
                  <a:srgbClr val="0070C0"/>
                </a:solidFill>
              </a:rPr>
              <a:t>The Order</a:t>
            </a:r>
          </a:p>
          <a:p>
            <a:r>
              <a:rPr lang="en-AU" sz="3600" dirty="0">
                <a:solidFill>
                  <a:srgbClr val="0070C0"/>
                </a:solidFill>
              </a:rPr>
              <a:t>Update all advertising to emphasise citizenship</a:t>
            </a:r>
          </a:p>
          <a:p>
            <a:r>
              <a:rPr lang="en-AU" sz="3600" dirty="0">
                <a:solidFill>
                  <a:srgbClr val="0070C0"/>
                </a:solidFill>
              </a:rPr>
              <a:t>Add a QR code linked to </a:t>
            </a:r>
            <a:r>
              <a:rPr lang="en-AU" sz="3600" i="1" dirty="0">
                <a:solidFill>
                  <a:srgbClr val="0070C0"/>
                </a:solidFill>
              </a:rPr>
              <a:t>The Order </a:t>
            </a:r>
            <a:r>
              <a:rPr lang="en-AU" sz="3600" dirty="0">
                <a:solidFill>
                  <a:srgbClr val="0070C0"/>
                </a:solidFill>
              </a:rPr>
              <a:t>to all publications</a:t>
            </a:r>
          </a:p>
          <a:p>
            <a:r>
              <a:rPr lang="en-AU" sz="3600" dirty="0">
                <a:solidFill>
                  <a:srgbClr val="0070C0"/>
                </a:solidFill>
              </a:rPr>
              <a:t>Include Foundation scholarship winners in event</a:t>
            </a:r>
          </a:p>
          <a:p>
            <a:pPr marL="0" indent="0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endParaRPr lang="en-AU" sz="3600" dirty="0">
              <a:solidFill>
                <a:srgbClr val="0070C0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0C0A990-6B7E-0876-5D90-13D93DC18B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49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3BA2D-D4A0-B95E-9B2E-BD4765C4D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3AA07-8D53-1F70-DAE8-14E5ABFD8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Next priorities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6CE8C-C451-6FCE-CE1F-9E304F729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766646"/>
            <a:ext cx="10415954" cy="2917947"/>
          </a:xfrm>
        </p:spPr>
        <p:txBody>
          <a:bodyPr>
            <a:normAutofit/>
          </a:bodyPr>
          <a:lstStyle/>
          <a:p>
            <a:r>
              <a:rPr lang="en-AU" sz="3600" dirty="0">
                <a:solidFill>
                  <a:srgbClr val="0070C0"/>
                </a:solidFill>
              </a:rPr>
              <a:t>Introduce hybrid model for 2027 Conference</a:t>
            </a:r>
          </a:p>
          <a:p>
            <a:r>
              <a:rPr lang="en-AU" sz="3600" dirty="0">
                <a:solidFill>
                  <a:srgbClr val="0070C0"/>
                </a:solidFill>
              </a:rPr>
              <a:t>Partner in a podcast program</a:t>
            </a:r>
            <a:endParaRPr lang="en-AU" sz="3600" i="1" dirty="0">
              <a:solidFill>
                <a:srgbClr val="0070C0"/>
              </a:solidFill>
            </a:endParaRPr>
          </a:p>
          <a:p>
            <a:r>
              <a:rPr lang="en-AU" sz="3600" dirty="0">
                <a:solidFill>
                  <a:srgbClr val="0070C0"/>
                </a:solidFill>
              </a:rPr>
              <a:t>Promote &amp; extend schools programs</a:t>
            </a:r>
          </a:p>
          <a:p>
            <a:r>
              <a:rPr lang="en-AU" sz="3600" dirty="0">
                <a:solidFill>
                  <a:srgbClr val="0070C0"/>
                </a:solidFill>
              </a:rPr>
              <a:t>Form a communications team to align all comms</a:t>
            </a:r>
          </a:p>
          <a:p>
            <a:endParaRPr lang="en-AU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endParaRPr lang="en-AU" sz="3600" dirty="0">
              <a:solidFill>
                <a:srgbClr val="0070C0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027B640-12B2-2C95-BAE3-4179C793F8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5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3CA3E-CB68-05E4-73FD-1B3B14A9D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0366-F27A-C9DF-5FB6-0A2847883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1888284"/>
            <a:ext cx="10544908" cy="963016"/>
          </a:xfrm>
        </p:spPr>
        <p:txBody>
          <a:bodyPr>
            <a:normAutofit fontScale="90000"/>
          </a:bodyPr>
          <a:lstStyle/>
          <a:p>
            <a:pPr algn="ctr"/>
            <a:br>
              <a:rPr lang="en-AU" dirty="0"/>
            </a:br>
            <a:br>
              <a:rPr lang="en-AU" dirty="0"/>
            </a:br>
            <a:r>
              <a:rPr lang="en-AU" sz="5300" b="1" dirty="0">
                <a:solidFill>
                  <a:srgbClr val="0070C0"/>
                </a:solidFill>
              </a:rPr>
              <a:t>Where to from here?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62BCF3-D451-55D9-85C3-8CEB671DA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924168"/>
            <a:ext cx="10415954" cy="2917947"/>
          </a:xfrm>
        </p:spPr>
        <p:txBody>
          <a:bodyPr>
            <a:normAutofit lnSpcReduction="10000"/>
          </a:bodyPr>
          <a:lstStyle/>
          <a:p>
            <a:r>
              <a:rPr lang="en-AU" sz="3600" dirty="0">
                <a:solidFill>
                  <a:srgbClr val="0070C0"/>
                </a:solidFill>
              </a:rPr>
              <a:t>Communication with members</a:t>
            </a:r>
          </a:p>
          <a:p>
            <a:pPr marL="0" indent="0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r>
              <a:rPr lang="en-AU" sz="3600" dirty="0">
                <a:solidFill>
                  <a:srgbClr val="0070C0"/>
                </a:solidFill>
              </a:rPr>
              <a:t>Strategy Committee developing implementation plan</a:t>
            </a:r>
          </a:p>
          <a:p>
            <a:pPr marL="0" indent="0">
              <a:buNone/>
            </a:pPr>
            <a:endParaRPr lang="en-AU" sz="3600" dirty="0">
              <a:solidFill>
                <a:srgbClr val="0070C0"/>
              </a:solidFill>
            </a:endParaRPr>
          </a:p>
          <a:p>
            <a:r>
              <a:rPr lang="en-AU" sz="3600" dirty="0">
                <a:solidFill>
                  <a:srgbClr val="0070C0"/>
                </a:solidFill>
              </a:rPr>
              <a:t>Reflect and </a:t>
            </a:r>
            <a:r>
              <a:rPr lang="en-AU" sz="3600">
                <a:solidFill>
                  <a:srgbClr val="0070C0"/>
                </a:solidFill>
              </a:rPr>
              <a:t>learn lessons </a:t>
            </a:r>
            <a:r>
              <a:rPr lang="en-AU" sz="3600" dirty="0">
                <a:solidFill>
                  <a:srgbClr val="0070C0"/>
                </a:solidFill>
              </a:rPr>
              <a:t>from the survey</a:t>
            </a:r>
          </a:p>
          <a:p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4360D70-3B0B-6CBF-B9F6-99779974A2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356442"/>
            <a:ext cx="4027007" cy="1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47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2038A9-DAC5-488B-88BE-5F9D55878F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31229" y="-1375966"/>
            <a:ext cx="12546872" cy="8538766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45AF6D0-3C0C-420B-9DC9-C327A83A0F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8" y="5210545"/>
            <a:ext cx="4027007" cy="15318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E43D40-2D9E-4CA2-8AC5-11F0CC81B621}"/>
              </a:ext>
            </a:extLst>
          </p:cNvPr>
          <p:cNvSpPr txBox="1"/>
          <p:nvPr/>
        </p:nvSpPr>
        <p:spPr>
          <a:xfrm>
            <a:off x="1262184" y="2399087"/>
            <a:ext cx="92878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>
                <a:solidFill>
                  <a:srgbClr val="0070C0"/>
                </a:solidFill>
                <a:latin typeface="Abadi Extra Light"/>
              </a:rPr>
              <a:t>Questions?</a:t>
            </a:r>
          </a:p>
          <a:p>
            <a:pPr algn="ctr"/>
            <a:endParaRPr lang="en-AU" sz="3600" dirty="0">
              <a:solidFill>
                <a:srgbClr val="002060"/>
              </a:solidFill>
              <a:latin typeface="Abadi Extra Light"/>
            </a:endParaRPr>
          </a:p>
          <a:p>
            <a:pPr algn="ctr"/>
            <a:endParaRPr lang="en-AU" sz="3600" dirty="0">
              <a:solidFill>
                <a:srgbClr val="002060"/>
              </a:solidFill>
              <a:latin typeface="Abadi Extra Light"/>
            </a:endParaRPr>
          </a:p>
          <a:p>
            <a:pPr algn="ctr"/>
            <a:r>
              <a:rPr lang="en-AU" sz="3600" dirty="0">
                <a:solidFill>
                  <a:srgbClr val="002060"/>
                </a:solidFill>
                <a:latin typeface="Abadi Extra Light"/>
              </a:rPr>
              <a:t>						</a:t>
            </a:r>
            <a:r>
              <a:rPr lang="en-AU" sz="900" dirty="0">
                <a:solidFill>
                  <a:srgbClr val="002060"/>
                </a:solidFill>
                <a:latin typeface="Abadi Extra Light"/>
              </a:rPr>
              <a:t>Current November 2022</a:t>
            </a:r>
            <a:endParaRPr lang="en-AU" sz="3600" dirty="0">
              <a:solidFill>
                <a:srgbClr val="002060"/>
              </a:solidFill>
              <a:latin typeface="Abadi Extr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72469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9020</TotalTime>
  <Words>572</Words>
  <Application>Microsoft Macintosh PowerPoint</Application>
  <PresentationFormat>Widescreen</PresentationFormat>
  <Paragraphs>88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Abadi Extra Light</vt:lpstr>
      <vt:lpstr>Arial</vt:lpstr>
      <vt:lpstr>Calibri</vt:lpstr>
      <vt:lpstr>Calibri Light</vt:lpstr>
      <vt:lpstr>Office Theme</vt:lpstr>
      <vt:lpstr>    The 2025 Survey</vt:lpstr>
      <vt:lpstr>  Scope  </vt:lpstr>
      <vt:lpstr>  Why survey?  </vt:lpstr>
      <vt:lpstr>  Statistics  </vt:lpstr>
      <vt:lpstr>PowerPoint Presentation</vt:lpstr>
      <vt:lpstr>PowerPoint Presentation</vt:lpstr>
      <vt:lpstr>PowerPoint Presentation</vt:lpstr>
      <vt:lpstr>PowerPoint Presentation</vt:lpstr>
      <vt:lpstr>  Analysis  </vt:lpstr>
      <vt:lpstr>  Q3: Why did you join the Association? Owner: Director ACT Number of Responses: 1682 Task:  Identify five themes and three  recommended actions     </vt:lpstr>
      <vt:lpstr>  Introducing Artificial Intelligence … … a set of technologies that enables computers to simulate human learning, comprehension, problem solving, and decision-making … (IBM)  Enter Claude!      </vt:lpstr>
      <vt:lpstr>  “The data to be analysed comes from a survey of members of a community-based association…  The question I want to analyse is “why did you join the association”… Please exclude all unclear responses but note how many there were.  I want to know the top five themes … and the top three recommendations for action arising.  I want you to present the analysis as a report for the association board.”       </vt:lpstr>
      <vt:lpstr>  Question 3 Themes (why people join)  </vt:lpstr>
      <vt:lpstr>  Question 3 Recommended Actions  </vt:lpstr>
      <vt:lpstr>  Analysis  </vt:lpstr>
      <vt:lpstr>  Results  </vt:lpstr>
      <vt:lpstr>  Results  </vt:lpstr>
      <vt:lpstr>  Results  </vt:lpstr>
      <vt:lpstr>  Top 5  </vt:lpstr>
      <vt:lpstr>  Next priorities  </vt:lpstr>
      <vt:lpstr>  Where to from here?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ORDER of AUSTRALIA</dc:title>
  <dc:creator>National Secretary @ The Order of Australia Assoc</dc:creator>
  <cp:lastModifiedBy>Andrew Phelan</cp:lastModifiedBy>
  <cp:revision>77</cp:revision>
  <cp:lastPrinted>2021-07-11T05:12:10Z</cp:lastPrinted>
  <dcterms:created xsi:type="dcterms:W3CDTF">2018-11-14T02:47:50Z</dcterms:created>
  <dcterms:modified xsi:type="dcterms:W3CDTF">2026-03-22T10:30:20Z</dcterms:modified>
</cp:coreProperties>
</file>