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27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581" y="5252553"/>
            <a:ext cx="4027042" cy="15318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20292"/>
            <a:ext cx="11895071" cy="4432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8"/>
            <a:ext cx="12192000" cy="831215"/>
          </a:xfrm>
          <a:custGeom>
            <a:avLst/>
            <a:gdLst/>
            <a:ahLst/>
            <a:cxnLst/>
            <a:rect l="l" t="t" r="r" b="b"/>
            <a:pathLst>
              <a:path w="12192000" h="831215">
                <a:moveTo>
                  <a:pt x="12192000" y="0"/>
                </a:moveTo>
                <a:lnTo>
                  <a:pt x="0" y="0"/>
                </a:lnTo>
                <a:lnTo>
                  <a:pt x="0" y="830999"/>
                </a:lnTo>
                <a:lnTo>
                  <a:pt x="12192000" y="830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D3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-558"/>
            <a:ext cx="11595100" cy="7743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7630" y="2765297"/>
            <a:ext cx="9119235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10-Jul-26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g.gov.au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g.gov.au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0" spc="-25" dirty="0" smtClean="0"/>
              <a:t>How to nominate</a:t>
            </a:r>
            <a:endParaRPr b="0" spc="-25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28600" y="5565569"/>
            <a:ext cx="2546690" cy="100584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81200" y="1493613"/>
            <a:ext cx="100294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nominate outstanding </a:t>
            </a:r>
            <a:b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achievement and service for an</a:t>
            </a:r>
          </a:p>
          <a:p>
            <a:pPr algn="ctr"/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of Australia Honour</a:t>
            </a:r>
            <a:endParaRPr lang="en-US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" y="1295400"/>
            <a:ext cx="2035037" cy="3200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76994" y="3480815"/>
            <a:ext cx="2011680" cy="31636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57394" y="3515206"/>
            <a:ext cx="2011680" cy="31636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spc="-90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spc="-10" dirty="0"/>
              <a:t>nominate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585850"/>
            <a:ext cx="6096000" cy="62721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6413" y="1066800"/>
            <a:ext cx="11683797" cy="43338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Anyone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nominate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member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 smtClean="0">
                <a:solidFill>
                  <a:srgbClr val="001F5F"/>
                </a:solidFill>
                <a:latin typeface="Arial"/>
                <a:cs typeface="Arial"/>
              </a:rPr>
              <a:t>award</a:t>
            </a:r>
            <a:endParaRPr lang="en-US" sz="2800" spc="-10" dirty="0" smtClean="0">
              <a:solidFill>
                <a:srgbClr val="001F5F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99085" algn="l"/>
              </a:tabLst>
            </a:pP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Thousands of nominations are processed each year. Given the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volume, from 1 July 2027, the time from nomination to outcome will be 12-18 months.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99085" algn="l"/>
              </a:tabLst>
            </a:pP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nominations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longer should the Council for the Order of Australia elect to defer making a decision to seek additional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endParaRPr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On-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line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nomination</a:t>
            </a:r>
            <a:r>
              <a:rPr sz="2800" spc="-4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available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800" spc="-1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https://</a:t>
            </a:r>
            <a:r>
              <a:rPr sz="2800" u="sng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www.gg.gov.au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04800" y="5632994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00"/>
              </a:spcBef>
            </a:pPr>
            <a:r>
              <a:rPr dirty="0"/>
              <a:t>How</a:t>
            </a:r>
            <a:r>
              <a:rPr spc="-90" dirty="0"/>
              <a:t> </a:t>
            </a:r>
            <a:r>
              <a:rPr dirty="0"/>
              <a:t>to</a:t>
            </a:r>
            <a:r>
              <a:rPr spc="-75" dirty="0"/>
              <a:t> </a:t>
            </a:r>
            <a:r>
              <a:rPr spc="-10" dirty="0"/>
              <a:t>nominate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585850"/>
            <a:ext cx="6096000" cy="62721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04800" y="1122716"/>
            <a:ext cx="11643518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en-US" sz="28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en-US"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lang="en-US" sz="2800" dirty="0" smtClean="0">
                <a:latin typeface="Arial"/>
                <a:cs typeface="Arial"/>
              </a:rPr>
              <a:t> 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04800" y="5632994"/>
            <a:ext cx="2546690" cy="1005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1219200"/>
            <a:ext cx="11506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lang="en-US" sz="2800" spc="-8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lang="en-US" sz="2800" spc="-10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confidential</a:t>
            </a: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endParaRPr lang="en-US" sz="2800" dirty="0" smtClean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Nominator</a:t>
            </a:r>
            <a:r>
              <a:rPr lang="en-US" sz="2800" spc="-4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referees</a:t>
            </a:r>
            <a:r>
              <a:rPr lang="en-US" sz="2800" spc="-5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(3)</a:t>
            </a:r>
            <a:r>
              <a:rPr lang="en-US" sz="2800" spc="-5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details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en-US" sz="2800" dirty="0" smtClean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Details</a:t>
            </a:r>
            <a:r>
              <a:rPr lang="en-US" sz="2800" spc="-6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lang="en-US" sz="2800" spc="-5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how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lang="en-US" sz="2800" spc="-5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nominee</a:t>
            </a:r>
            <a:r>
              <a:rPr lang="en-US" sz="2800" spc="-5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lang="en-US" sz="2800" spc="-5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made</a:t>
            </a:r>
            <a:r>
              <a:rPr lang="en-US" sz="2800" spc="-5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lang="en-US" sz="2800" spc="-6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significant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contribution</a:t>
            </a: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endParaRPr lang="en-US" sz="2800" dirty="0" smtClean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Process</a:t>
            </a:r>
            <a:r>
              <a:rPr lang="en-US" sz="2800" spc="-10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managed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lang="en-US" sz="2800" spc="-10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lang="en-US" sz="2800" spc="-9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Honours</a:t>
            </a:r>
            <a:r>
              <a:rPr lang="en-US" sz="2800" spc="-8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Secretariat</a:t>
            </a:r>
            <a:r>
              <a:rPr lang="en-US" sz="2800" spc="-9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lang="en-US" sz="2800" spc="-9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Government</a:t>
            </a:r>
            <a:r>
              <a:rPr lang="en-US" sz="2800" spc="-8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House Canberra</a:t>
            </a:r>
          </a:p>
          <a:p>
            <a:pPr marL="12065" marR="5080">
              <a:lnSpc>
                <a:spcPct val="100000"/>
              </a:lnSpc>
              <a:tabLst>
                <a:tab pos="299085" algn="l"/>
              </a:tabLst>
            </a:pPr>
            <a:endParaRPr lang="en-US" sz="2800" dirty="0" smtClean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Unsuccessful</a:t>
            </a:r>
            <a:r>
              <a:rPr lang="en-US" sz="2800" spc="-9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lang="en-US" sz="2800" spc="-8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lang="en-US" sz="2800" spc="-8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reconsidered</a:t>
            </a:r>
            <a:r>
              <a:rPr lang="en-US" sz="2800" spc="-2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again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lang="en-US" sz="2800" spc="-7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lang="en-US" sz="2800" spc="-95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years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481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558"/>
            <a:ext cx="12680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Tips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45870" y="855091"/>
            <a:ext cx="10612730" cy="45262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Gather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much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information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about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person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nominating</a:t>
            </a:r>
            <a:endParaRPr sz="2800" dirty="0">
              <a:latin typeface="Arial"/>
              <a:cs typeface="Arial"/>
            </a:endParaRPr>
          </a:p>
          <a:p>
            <a:pPr marL="12700" marR="589915">
              <a:lnSpc>
                <a:spcPct val="100000"/>
              </a:lnSpc>
              <a:spcBef>
                <a:spcPts val="1680"/>
              </a:spcBef>
            </a:pP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dirty="0" smtClean="0">
                <a:solidFill>
                  <a:srgbClr val="001F5F"/>
                </a:solidFill>
                <a:latin typeface="Arial"/>
                <a:cs typeface="Arial"/>
              </a:rPr>
              <a:t>need to list three </a:t>
            </a:r>
            <a:r>
              <a:rPr sz="2800" dirty="0" smtClean="0">
                <a:solidFill>
                  <a:srgbClr val="001F5F"/>
                </a:solidFill>
                <a:latin typeface="Arial"/>
                <a:cs typeface="Arial"/>
              </a:rPr>
              <a:t>referees</a:t>
            </a:r>
            <a:r>
              <a:rPr sz="2800" spc="-7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 smtClean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lang="en-US"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70" dirty="0" smtClean="0">
                <a:solidFill>
                  <a:srgbClr val="001F5F"/>
                </a:solidFill>
                <a:latin typeface="Arial"/>
                <a:cs typeface="Arial"/>
              </a:rPr>
              <a:t>their email address,</a:t>
            </a:r>
            <a:r>
              <a:rPr sz="2800" spc="-8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so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consider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before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en-US" sz="2800" spc="-10" dirty="0" smtClean="0">
                <a:solidFill>
                  <a:srgbClr val="001F5F"/>
                </a:solidFill>
                <a:latin typeface="Arial"/>
                <a:cs typeface="Arial"/>
              </a:rPr>
              <a:t>the nomination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Make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short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case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why/who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nominating;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endParaRPr sz="2800" dirty="0">
              <a:latin typeface="Arial"/>
              <a:cs typeface="Arial"/>
            </a:endParaRPr>
          </a:p>
          <a:p>
            <a:pPr marL="926465" indent="-457200">
              <a:lnSpc>
                <a:spcPct val="100000"/>
              </a:lnSpc>
              <a:spcBef>
                <a:spcPts val="10"/>
              </a:spcBef>
              <a:buChar char="•"/>
              <a:tabLst>
                <a:tab pos="92646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examples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impact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5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5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made</a:t>
            </a:r>
            <a:endParaRPr sz="2500" dirty="0">
              <a:latin typeface="Arial"/>
              <a:cs typeface="Arial"/>
            </a:endParaRPr>
          </a:p>
          <a:p>
            <a:pPr marL="926465" indent="-457200">
              <a:lnSpc>
                <a:spcPct val="100000"/>
              </a:lnSpc>
              <a:spcBef>
                <a:spcPts val="5"/>
              </a:spcBef>
              <a:buChar char="•"/>
              <a:tabLst>
                <a:tab pos="92646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what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done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make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things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better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 others</a:t>
            </a:r>
            <a:endParaRPr sz="2500" dirty="0">
              <a:latin typeface="Arial"/>
              <a:cs typeface="Arial"/>
            </a:endParaRPr>
          </a:p>
          <a:p>
            <a:pPr marL="926465" indent="-457200">
              <a:lnSpc>
                <a:spcPct val="100000"/>
              </a:lnSpc>
              <a:buChar char="•"/>
              <a:tabLst>
                <a:tab pos="92646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role(s)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area(s)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5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5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excelled</a:t>
            </a:r>
            <a:endParaRPr sz="2500" dirty="0">
              <a:latin typeface="Arial"/>
              <a:cs typeface="Arial"/>
            </a:endParaRPr>
          </a:p>
          <a:p>
            <a:pPr marL="926465" indent="-457200">
              <a:lnSpc>
                <a:spcPct val="100000"/>
              </a:lnSpc>
              <a:buChar char="•"/>
              <a:tabLst>
                <a:tab pos="92646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period</a:t>
            </a:r>
            <a:r>
              <a:rPr sz="25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time,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dates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service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(if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known)</a:t>
            </a:r>
            <a:endParaRPr sz="2500" dirty="0">
              <a:latin typeface="Arial"/>
              <a:cs typeface="Arial"/>
            </a:endParaRPr>
          </a:p>
          <a:p>
            <a:pPr marL="926465" indent="-457200">
              <a:lnSpc>
                <a:spcPct val="100000"/>
              </a:lnSpc>
              <a:buChar char="•"/>
              <a:tabLst>
                <a:tab pos="92646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evidence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awards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recognition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received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nominee</a:t>
            </a:r>
            <a:endParaRPr sz="25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893" y="967537"/>
            <a:ext cx="538607" cy="5634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893" y="2087931"/>
            <a:ext cx="538607" cy="56346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903" y="3143174"/>
            <a:ext cx="538607" cy="5634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12275" y="5648504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906409"/>
            <a:ext cx="12192000" cy="68580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800" y="381000"/>
            <a:ext cx="11353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0" marR="5080" indent="-2553335">
              <a:lnSpc>
                <a:spcPct val="100000"/>
              </a:lnSpc>
              <a:spcBef>
                <a:spcPts val="100"/>
              </a:spcBef>
            </a:pPr>
            <a:r>
              <a:rPr sz="4000" b="0" dirty="0">
                <a:solidFill>
                  <a:srgbClr val="FF0000"/>
                </a:solidFill>
                <a:latin typeface="Arial"/>
                <a:cs typeface="Arial"/>
              </a:rPr>
              <a:t>Do</a:t>
            </a:r>
            <a:r>
              <a:rPr sz="4000" b="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0000"/>
                </a:solidFill>
                <a:latin typeface="Arial"/>
                <a:cs typeface="Arial"/>
              </a:rPr>
              <a:t>you</a:t>
            </a:r>
            <a:r>
              <a:rPr sz="4000" b="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0000"/>
                </a:solidFill>
                <a:latin typeface="Arial"/>
                <a:cs typeface="Arial"/>
              </a:rPr>
              <a:t>know</a:t>
            </a:r>
            <a:r>
              <a:rPr sz="4000" b="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0000"/>
                </a:solidFill>
                <a:latin typeface="Arial"/>
                <a:cs typeface="Arial"/>
              </a:rPr>
              <a:t>someone</a:t>
            </a:r>
            <a:r>
              <a:rPr sz="4000" b="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000" b="0" dirty="0">
                <a:solidFill>
                  <a:srgbClr val="FF0000"/>
                </a:solidFill>
                <a:latin typeface="Arial"/>
                <a:cs typeface="Arial"/>
              </a:rPr>
              <a:t>who</a:t>
            </a:r>
            <a:r>
              <a:rPr sz="4000" b="0" spc="-10" dirty="0">
                <a:solidFill>
                  <a:srgbClr val="FF0000"/>
                </a:solidFill>
                <a:latin typeface="Arial"/>
                <a:cs typeface="Arial"/>
              </a:rPr>
              <a:t> deserves recognition?</a:t>
            </a:r>
            <a:endParaRPr sz="4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457200" y="2765297"/>
            <a:ext cx="11353800" cy="29187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endParaRPr lang="en-US" dirty="0" smtClean="0"/>
          </a:p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dirty="0" smtClean="0"/>
              <a:t>Consider</a:t>
            </a:r>
            <a:r>
              <a:rPr spc="-40" dirty="0" smtClean="0"/>
              <a:t> </a:t>
            </a:r>
            <a:r>
              <a:rPr lang="en-US" spc="-40" dirty="0" smtClean="0"/>
              <a:t>inclusivity and </a:t>
            </a:r>
            <a:r>
              <a:rPr dirty="0" smtClean="0"/>
              <a:t>diversity </a:t>
            </a:r>
            <a:r>
              <a:rPr dirty="0"/>
              <a:t>of</a:t>
            </a:r>
            <a:r>
              <a:rPr spc="-15" dirty="0"/>
              <a:t> </a:t>
            </a:r>
            <a:r>
              <a:rPr dirty="0"/>
              <a:t>age, </a:t>
            </a:r>
            <a:r>
              <a:rPr dirty="0" smtClean="0"/>
              <a:t>gende</a:t>
            </a:r>
            <a:r>
              <a:rPr lang="en-US" dirty="0" smtClean="0"/>
              <a:t>r,</a:t>
            </a:r>
            <a:r>
              <a:rPr dirty="0" smtClean="0"/>
              <a:t> </a:t>
            </a:r>
            <a:r>
              <a:rPr spc="-10" dirty="0" smtClean="0"/>
              <a:t>culture</a:t>
            </a:r>
            <a:r>
              <a:rPr lang="en-US" spc="-10" dirty="0" smtClean="0"/>
              <a:t> and all sectors of society</a:t>
            </a:r>
            <a:r>
              <a:rPr spc="-10" dirty="0" smtClean="0"/>
              <a:t> </a:t>
            </a:r>
            <a:r>
              <a:rPr dirty="0"/>
              <a:t>when</a:t>
            </a:r>
            <a:r>
              <a:rPr spc="-35" dirty="0"/>
              <a:t> </a:t>
            </a:r>
            <a:r>
              <a:rPr dirty="0"/>
              <a:t>nominating</a:t>
            </a:r>
            <a:r>
              <a:rPr spc="-35" dirty="0"/>
              <a:t> </a:t>
            </a:r>
            <a:r>
              <a:rPr dirty="0"/>
              <a:t>worthy</a:t>
            </a:r>
            <a:r>
              <a:rPr spc="-15" dirty="0"/>
              <a:t> </a:t>
            </a:r>
            <a:r>
              <a:rPr spc="-10" dirty="0"/>
              <a:t>achievers</a:t>
            </a:r>
            <a:r>
              <a:rPr spc="-10" dirty="0" smtClean="0"/>
              <a:t>.</a:t>
            </a:r>
            <a:endParaRPr spc="-10" dirty="0"/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4400" dirty="0"/>
              <a:t>Please</a:t>
            </a:r>
            <a:r>
              <a:rPr sz="4400" spc="-35" dirty="0"/>
              <a:t> </a:t>
            </a:r>
            <a:r>
              <a:rPr sz="4400" dirty="0"/>
              <a:t>nominate</a:t>
            </a:r>
            <a:r>
              <a:rPr sz="4400" spc="-30" dirty="0"/>
              <a:t> </a:t>
            </a:r>
            <a:r>
              <a:rPr sz="4400" dirty="0"/>
              <a:t>them</a:t>
            </a:r>
            <a:r>
              <a:rPr sz="4400" spc="-20" dirty="0"/>
              <a:t> now!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73948" y="6400901"/>
            <a:ext cx="13728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dirty="0" smtClean="0">
                <a:solidFill>
                  <a:srgbClr val="001F5F"/>
                </a:solidFill>
                <a:latin typeface="Arial"/>
                <a:cs typeface="Arial"/>
              </a:rPr>
              <a:t>Current August 2026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81000" y="5715000"/>
            <a:ext cx="2546690" cy="10058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2" t="15446" r="9480" b="7120"/>
          <a:stretch/>
        </p:blipFill>
        <p:spPr>
          <a:xfrm>
            <a:off x="3278624" y="1143002"/>
            <a:ext cx="3986173" cy="20116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Who</a:t>
            </a:r>
            <a:r>
              <a:rPr spc="-105" dirty="0"/>
              <a:t> </a:t>
            </a:r>
            <a:r>
              <a:rPr dirty="0"/>
              <a:t>are</a:t>
            </a:r>
            <a:r>
              <a:rPr spc="-85" dirty="0"/>
              <a:t> </a:t>
            </a:r>
            <a:r>
              <a:rPr spc="-25" dirty="0"/>
              <a:t>we?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69463" y="930021"/>
            <a:ext cx="8869680" cy="515461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6515" algn="just">
              <a:lnSpc>
                <a:spcPct val="100000"/>
              </a:lnSpc>
              <a:spcBef>
                <a:spcPts val="95"/>
              </a:spcBef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r>
              <a:rPr sz="25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 smtClean="0">
                <a:solidFill>
                  <a:srgbClr val="001F5F"/>
                </a:solidFill>
                <a:latin typeface="Arial"/>
                <a:cs typeface="Arial"/>
              </a:rPr>
              <a:t>Association</a:t>
            </a:r>
            <a:r>
              <a:rPr lang="en-US" sz="2500" dirty="0" smtClean="0">
                <a:solidFill>
                  <a:srgbClr val="001F5F"/>
                </a:solidFill>
                <a:latin typeface="Arial"/>
                <a:cs typeface="Arial"/>
              </a:rPr>
              <a:t> Ltd</a:t>
            </a:r>
            <a:r>
              <a:rPr sz="2500" spc="160" dirty="0" smtClean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5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50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incorporated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body</a:t>
            </a:r>
            <a:r>
              <a:rPr sz="250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recipients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awards</a:t>
            </a:r>
            <a:r>
              <a:rPr sz="25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5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appointments</a:t>
            </a:r>
            <a:r>
              <a:rPr sz="25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5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Australia.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Association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needs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5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robust,</a:t>
            </a:r>
            <a:r>
              <a:rPr sz="25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flexible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5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responsive</a:t>
            </a:r>
            <a:r>
              <a:rPr sz="25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members’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needs</a:t>
            </a:r>
            <a:r>
              <a:rPr sz="2500" spc="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500" spc="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serve</a:t>
            </a:r>
            <a:r>
              <a:rPr sz="2500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500" spc="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500" spc="2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model</a:t>
            </a:r>
            <a:r>
              <a:rPr sz="2500" spc="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500" spc="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community engagement.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25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15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object</a:t>
            </a:r>
            <a:r>
              <a:rPr sz="2500" spc="15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16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Association</a:t>
            </a:r>
            <a:r>
              <a:rPr sz="2500" spc="15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15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pursue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16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following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charitable</a:t>
            </a:r>
            <a:r>
              <a:rPr sz="2500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purpose:</a:t>
            </a:r>
            <a:r>
              <a:rPr sz="2500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7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celebrate</a:t>
            </a:r>
            <a:r>
              <a:rPr sz="2500" spc="7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500" spc="8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promote</a:t>
            </a:r>
            <a:r>
              <a:rPr sz="2500" spc="70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outstanding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Australian</a:t>
            </a:r>
            <a:r>
              <a:rPr sz="25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citizenship.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500" dirty="0">
              <a:latin typeface="Arial"/>
              <a:cs typeface="Arial"/>
            </a:endParaRPr>
          </a:p>
          <a:p>
            <a:pPr marL="12700" marR="6985" algn="just">
              <a:lnSpc>
                <a:spcPct val="100000"/>
              </a:lnSpc>
              <a:spcBef>
                <a:spcPts val="5"/>
              </a:spcBef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recognised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Australian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leader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500" spc="345" dirty="0">
                <a:solidFill>
                  <a:srgbClr val="001F5F"/>
                </a:solidFill>
                <a:latin typeface="Arial"/>
                <a:cs typeface="Arial"/>
              </a:rPr>
              <a:t> 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fostering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500" spc="5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awareness</a:t>
            </a:r>
            <a:r>
              <a:rPr sz="2500" spc="5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5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our</a:t>
            </a:r>
            <a:r>
              <a:rPr sz="2500" spc="5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history,</a:t>
            </a:r>
            <a:r>
              <a:rPr sz="2500" spc="5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traditions</a:t>
            </a:r>
            <a:r>
              <a:rPr sz="2500" spc="5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500" spc="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culture,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5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promoting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good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citizenship.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895" y="928497"/>
            <a:ext cx="184403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Our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Association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3895" y="3273044"/>
            <a:ext cx="21405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2640" algn="l"/>
              </a:tabLst>
            </a:pP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Our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Purpose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3895" y="4852238"/>
            <a:ext cx="17786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2640" algn="l"/>
              </a:tabLst>
            </a:pP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Our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	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Vision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03451" y="5797093"/>
            <a:ext cx="2546690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36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is</a:t>
            </a:r>
            <a:r>
              <a:rPr spc="-5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Order</a:t>
            </a:r>
            <a:r>
              <a:rPr spc="-60" dirty="0"/>
              <a:t> </a:t>
            </a:r>
            <a:r>
              <a:rPr dirty="0"/>
              <a:t>of</a:t>
            </a:r>
            <a:r>
              <a:rPr spc="-215" dirty="0"/>
              <a:t> </a:t>
            </a:r>
            <a:r>
              <a:rPr spc="-10" dirty="0"/>
              <a:t>Australia?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3403" y="1098549"/>
            <a:ext cx="6924040" cy="421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69595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Principal</a:t>
            </a:r>
            <a:r>
              <a:rPr sz="25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means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recognising</a:t>
            </a:r>
            <a:r>
              <a:rPr sz="25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outstanding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members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community.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001F5F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sz="25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encouraged</a:t>
            </a:r>
            <a:r>
              <a:rPr sz="25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members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Australian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public.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001F5F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299085" marR="1148080" indent="-287020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Anyone</a:t>
            </a:r>
            <a:r>
              <a:rPr sz="25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nominate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member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5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10" dirty="0">
                <a:solidFill>
                  <a:srgbClr val="001F5F"/>
                </a:solidFill>
                <a:latin typeface="Arial"/>
                <a:cs typeface="Arial"/>
              </a:rPr>
              <a:t>recognition</a:t>
            </a:r>
            <a:r>
              <a:rPr sz="2500" b="1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5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001F5F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299085" marR="36830" indent="-287020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was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established</a:t>
            </a:r>
            <a:r>
              <a:rPr sz="25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1975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5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Her</a:t>
            </a:r>
            <a:r>
              <a:rPr sz="25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Majesty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Queen</a:t>
            </a:r>
            <a:r>
              <a:rPr sz="25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dirty="0">
                <a:solidFill>
                  <a:srgbClr val="001F5F"/>
                </a:solidFill>
                <a:latin typeface="Arial"/>
                <a:cs typeface="Arial"/>
              </a:rPr>
              <a:t>Elizabeth</a:t>
            </a:r>
            <a:r>
              <a:rPr sz="25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spc="-25" dirty="0">
                <a:solidFill>
                  <a:srgbClr val="001F5F"/>
                </a:solidFill>
                <a:latin typeface="Arial"/>
                <a:cs typeface="Arial"/>
              </a:rPr>
              <a:t>II</a:t>
            </a:r>
            <a:endParaRPr sz="25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7980" y="1753235"/>
            <a:ext cx="3657600" cy="2337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19635" y="5715000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3840" y="389890"/>
            <a:ext cx="9408160" cy="646811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9052" y="1316812"/>
            <a:ext cx="11412220" cy="4975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how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honour,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celebrate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recognise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people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our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impact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local,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national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international</a:t>
            </a:r>
            <a:r>
              <a:rPr sz="28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level</a:t>
            </a: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168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serves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001F5F"/>
                </a:solidFill>
                <a:latin typeface="Arial"/>
                <a:cs typeface="Arial"/>
              </a:rPr>
              <a:t>Define,</a:t>
            </a:r>
            <a:r>
              <a:rPr sz="2800" i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001F5F"/>
                </a:solidFill>
                <a:latin typeface="Arial"/>
                <a:cs typeface="Arial"/>
              </a:rPr>
              <a:t>Encourage</a:t>
            </a:r>
            <a:r>
              <a:rPr sz="28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i="1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i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i="1" spc="-10" dirty="0">
                <a:solidFill>
                  <a:srgbClr val="001F5F"/>
                </a:solidFill>
                <a:latin typeface="Arial"/>
                <a:cs typeface="Arial"/>
              </a:rPr>
              <a:t>Reinforce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•"/>
              <a:tabLst>
                <a:tab pos="7562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8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standards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•"/>
              <a:tabLst>
                <a:tab pos="7562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national</a:t>
            </a:r>
            <a:r>
              <a:rPr sz="2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aspirations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ideals;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by,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•"/>
              <a:tabLst>
                <a:tab pos="7562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acknowledging</a:t>
            </a:r>
            <a:r>
              <a:rPr sz="2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actions</a:t>
            </a:r>
            <a:r>
              <a:rPr sz="28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achievements</a:t>
            </a:r>
            <a:endParaRPr sz="28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•"/>
              <a:tabLst>
                <a:tab pos="7562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identifying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role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models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2800" dirty="0">
              <a:latin typeface="Arial"/>
              <a:cs typeface="Arial"/>
            </a:endParaRPr>
          </a:p>
          <a:p>
            <a:pPr marL="3724910">
              <a:lnSpc>
                <a:spcPct val="100000"/>
              </a:lnSpc>
            </a:pP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Encourage</a:t>
            </a:r>
            <a:r>
              <a:rPr sz="2500" i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sz="2500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500" i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500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fields</a:t>
            </a:r>
            <a:r>
              <a:rPr sz="2500" i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i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spc="-10" dirty="0">
                <a:solidFill>
                  <a:srgbClr val="001F5F"/>
                </a:solidFill>
                <a:latin typeface="Arial"/>
                <a:cs typeface="Arial"/>
              </a:rPr>
              <a:t>endeavour.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-673"/>
            <a:ext cx="12192000" cy="831215"/>
          </a:xfrm>
          <a:custGeom>
            <a:avLst/>
            <a:gdLst/>
            <a:ahLst/>
            <a:cxnLst/>
            <a:rect l="l" t="t" r="r" b="b"/>
            <a:pathLst>
              <a:path w="12192000" h="831215">
                <a:moveTo>
                  <a:pt x="12192000" y="0"/>
                </a:moveTo>
                <a:lnTo>
                  <a:pt x="0" y="0"/>
                </a:lnTo>
                <a:lnTo>
                  <a:pt x="0" y="830999"/>
                </a:lnTo>
                <a:lnTo>
                  <a:pt x="12192000" y="830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D3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45" dirty="0"/>
              <a:t> </a:t>
            </a:r>
            <a:r>
              <a:rPr dirty="0"/>
              <a:t>of</a:t>
            </a:r>
            <a:r>
              <a:rPr spc="-290" dirty="0"/>
              <a:t> </a:t>
            </a:r>
            <a:r>
              <a:rPr dirty="0"/>
              <a:t>Australia:</a:t>
            </a:r>
            <a:r>
              <a:rPr spc="-110" dirty="0"/>
              <a:t> </a:t>
            </a:r>
            <a:r>
              <a:rPr spc="-10" dirty="0"/>
              <a:t>Philosophy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18943" y="5659421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8205" y="184150"/>
            <a:ext cx="10543793" cy="6673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03403" y="1156538"/>
            <a:ext cx="11541760" cy="5408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68580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Promotional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materials,</a:t>
            </a:r>
            <a:r>
              <a:rPr sz="2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profiles</a:t>
            </a:r>
            <a:r>
              <a:rPr sz="2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recipients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guidance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products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available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www.gg.gov.au</a:t>
            </a:r>
            <a:r>
              <a:rPr sz="2800" u="none" spc="-45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(search</a:t>
            </a:r>
            <a:r>
              <a:rPr sz="2800" u="none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guidance</a:t>
            </a:r>
            <a:r>
              <a:rPr sz="2800" u="none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spc="-2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800" u="none" spc="-10" dirty="0">
                <a:solidFill>
                  <a:srgbClr val="001F5F"/>
                </a:solidFill>
                <a:latin typeface="Arial"/>
                <a:cs typeface="Arial"/>
              </a:rPr>
              <a:t>promotion)</a:t>
            </a:r>
            <a:endParaRPr sz="2800" dirty="0">
              <a:latin typeface="Arial"/>
              <a:cs typeface="Arial"/>
            </a:endParaRPr>
          </a:p>
          <a:p>
            <a:pPr marL="299085" marR="1203960" indent="-287020">
              <a:lnSpc>
                <a:spcPct val="100000"/>
              </a:lnSpc>
              <a:spcBef>
                <a:spcPts val="300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8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Tab: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b="1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r>
              <a:rPr sz="28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Guidance</a:t>
            </a: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1F5F"/>
                </a:solidFill>
                <a:latin typeface="Arial"/>
                <a:cs typeface="Arial"/>
              </a:rPr>
              <a:t>Resources</a:t>
            </a:r>
            <a:r>
              <a:rPr sz="2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resources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assist:</a:t>
            </a:r>
            <a:endParaRPr sz="2800" dirty="0">
              <a:latin typeface="Arial"/>
              <a:cs typeface="Arial"/>
            </a:endParaRPr>
          </a:p>
          <a:p>
            <a:pPr marL="20891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an</a:t>
            </a:r>
            <a:r>
              <a:rPr sz="2800" u="sng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electronic</a:t>
            </a:r>
            <a:r>
              <a:rPr sz="2800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toolkit</a:t>
            </a:r>
            <a:r>
              <a:rPr sz="2800" u="sng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sz="2800" u="none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social</a:t>
            </a:r>
            <a:r>
              <a:rPr sz="2800" u="none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media</a:t>
            </a:r>
            <a:r>
              <a:rPr sz="2800" u="none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assets,</a:t>
            </a:r>
            <a:r>
              <a:rPr sz="2800" u="none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editorial</a:t>
            </a:r>
            <a:r>
              <a:rPr sz="2800" u="none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u="none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spc="-10" dirty="0">
                <a:solidFill>
                  <a:srgbClr val="001F5F"/>
                </a:solidFill>
                <a:latin typeface="Arial"/>
                <a:cs typeface="Arial"/>
              </a:rPr>
              <a:t>videos</a:t>
            </a:r>
            <a:endParaRPr sz="2800" dirty="0">
              <a:latin typeface="Arial"/>
              <a:cs typeface="Arial"/>
            </a:endParaRPr>
          </a:p>
          <a:p>
            <a:pPr marL="20891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2.</a:t>
            </a:r>
            <a:r>
              <a:rPr sz="14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</a:t>
            </a:r>
            <a:r>
              <a:rPr sz="28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printable</a:t>
            </a:r>
            <a:r>
              <a:rPr sz="28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factsheet</a:t>
            </a:r>
            <a:endParaRPr sz="2800" dirty="0">
              <a:latin typeface="Arial"/>
              <a:cs typeface="Arial"/>
            </a:endParaRPr>
          </a:p>
          <a:p>
            <a:pPr marL="408940" marR="557530" indent="-200025">
              <a:lnSpc>
                <a:spcPct val="100000"/>
              </a:lnSpc>
            </a:pPr>
            <a:r>
              <a:rPr sz="1400" dirty="0">
                <a:solidFill>
                  <a:srgbClr val="001F5F"/>
                </a:solidFill>
                <a:latin typeface="Arial"/>
                <a:cs typeface="Arial"/>
              </a:rPr>
              <a:t>3.</a:t>
            </a:r>
            <a:r>
              <a:rPr sz="14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guidance</a:t>
            </a:r>
            <a:r>
              <a:rPr sz="28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about</a:t>
            </a:r>
            <a:r>
              <a:rPr sz="2800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the</a:t>
            </a:r>
            <a:r>
              <a:rPr sz="2800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process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800" u="none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sz="2800" u="none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answers</a:t>
            </a:r>
            <a:r>
              <a:rPr sz="2800" u="none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u="none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dirty="0">
                <a:solidFill>
                  <a:srgbClr val="001F5F"/>
                </a:solidFill>
                <a:latin typeface="Arial"/>
                <a:cs typeface="Arial"/>
              </a:rPr>
              <a:t>commonly</a:t>
            </a:r>
            <a:r>
              <a:rPr sz="2800" u="none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u="none" spc="-10" dirty="0">
                <a:solidFill>
                  <a:srgbClr val="001F5F"/>
                </a:solidFill>
                <a:latin typeface="Arial"/>
                <a:cs typeface="Arial"/>
              </a:rPr>
              <a:t>asked questions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20"/>
              </a:spcBef>
            </a:pPr>
            <a:endParaRPr sz="2800" dirty="0">
              <a:latin typeface="Arial"/>
              <a:cs typeface="Arial"/>
            </a:endParaRPr>
          </a:p>
          <a:p>
            <a:pPr marL="4147185">
              <a:lnSpc>
                <a:spcPct val="100000"/>
              </a:lnSpc>
            </a:pP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Encourage</a:t>
            </a:r>
            <a:r>
              <a:rPr sz="2500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sz="25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5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500" i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fields</a:t>
            </a:r>
            <a:r>
              <a:rPr sz="2500" i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spc="-10" dirty="0">
                <a:solidFill>
                  <a:srgbClr val="001F5F"/>
                </a:solidFill>
                <a:latin typeface="Arial"/>
                <a:cs typeface="Arial"/>
              </a:rPr>
              <a:t>endeavour.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-673"/>
            <a:ext cx="12192000" cy="831215"/>
          </a:xfrm>
          <a:custGeom>
            <a:avLst/>
            <a:gdLst/>
            <a:ahLst/>
            <a:cxnLst/>
            <a:rect l="l" t="t" r="r" b="b"/>
            <a:pathLst>
              <a:path w="12192000" h="831215">
                <a:moveTo>
                  <a:pt x="12192000" y="0"/>
                </a:moveTo>
                <a:lnTo>
                  <a:pt x="0" y="0"/>
                </a:lnTo>
                <a:lnTo>
                  <a:pt x="0" y="830999"/>
                </a:lnTo>
                <a:lnTo>
                  <a:pt x="12192000" y="830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D3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85" dirty="0"/>
              <a:t> </a:t>
            </a:r>
            <a:r>
              <a:rPr dirty="0"/>
              <a:t>of</a:t>
            </a:r>
            <a:r>
              <a:rPr spc="-320" dirty="0"/>
              <a:t> </a:t>
            </a:r>
            <a:r>
              <a:rPr dirty="0"/>
              <a:t>Australia:</a:t>
            </a:r>
            <a:r>
              <a:rPr spc="-140" dirty="0"/>
              <a:t> </a:t>
            </a:r>
            <a:r>
              <a:rPr dirty="0"/>
              <a:t>Promotional</a:t>
            </a:r>
            <a:r>
              <a:rPr spc="-150" dirty="0"/>
              <a:t> </a:t>
            </a:r>
            <a:r>
              <a:rPr spc="-10" dirty="0"/>
              <a:t>Material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04800" y="5632994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8205" y="184150"/>
            <a:ext cx="10543793" cy="6673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9052" y="1308938"/>
            <a:ext cx="11701780" cy="4249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412240" indent="-287020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No-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one,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matter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8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what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done can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recognised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unless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nominated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Clr>
                <a:srgbClr val="001F5F"/>
              </a:buClr>
              <a:buFont typeface="Arial"/>
              <a:buChar char="•"/>
            </a:pP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Honours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lists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reflect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submitted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001F5F"/>
              </a:buClr>
              <a:buFont typeface="Arial"/>
              <a:buChar char="•"/>
            </a:pPr>
            <a:endParaRPr sz="2800" dirty="0">
              <a:latin typeface="Arial"/>
              <a:cs typeface="Arial"/>
            </a:endParaRPr>
          </a:p>
          <a:p>
            <a:pPr marL="299085" marR="981075" indent="-287020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nominate</a:t>
            </a:r>
            <a:r>
              <a:rPr sz="28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say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celebrated,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types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service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achievements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matter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800" dirty="0">
              <a:latin typeface="Arial"/>
              <a:cs typeface="Arial"/>
            </a:endParaRPr>
          </a:p>
          <a:p>
            <a:pPr marL="4377690">
              <a:lnSpc>
                <a:spcPct val="100000"/>
              </a:lnSpc>
            </a:pP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Encourage</a:t>
            </a:r>
            <a:r>
              <a:rPr sz="2500" i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nominations</a:t>
            </a:r>
            <a:r>
              <a:rPr sz="2500" i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5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500" i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fields</a:t>
            </a:r>
            <a:r>
              <a:rPr sz="2500" i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500" i="1" spc="-10" dirty="0">
                <a:solidFill>
                  <a:srgbClr val="001F5F"/>
                </a:solidFill>
                <a:latin typeface="Arial"/>
                <a:cs typeface="Arial"/>
              </a:rPr>
              <a:t> endeavour.</a:t>
            </a:r>
            <a:endParaRPr sz="25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-673"/>
            <a:ext cx="12192000" cy="831215"/>
          </a:xfrm>
          <a:custGeom>
            <a:avLst/>
            <a:gdLst/>
            <a:ahLst/>
            <a:cxnLst/>
            <a:rect l="l" t="t" r="r" b="b"/>
            <a:pathLst>
              <a:path w="12192000" h="831215">
                <a:moveTo>
                  <a:pt x="12192000" y="0"/>
                </a:moveTo>
                <a:lnTo>
                  <a:pt x="0" y="0"/>
                </a:lnTo>
                <a:lnTo>
                  <a:pt x="0" y="830999"/>
                </a:lnTo>
                <a:lnTo>
                  <a:pt x="12192000" y="830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D3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14" dirty="0"/>
              <a:t> </a:t>
            </a:r>
            <a:r>
              <a:rPr dirty="0"/>
              <a:t>of</a:t>
            </a:r>
            <a:r>
              <a:rPr spc="-260" dirty="0"/>
              <a:t> </a:t>
            </a:r>
            <a:r>
              <a:rPr dirty="0"/>
              <a:t>Australia:</a:t>
            </a:r>
            <a:r>
              <a:rPr spc="-70" dirty="0"/>
              <a:t> </a:t>
            </a:r>
            <a:r>
              <a:rPr dirty="0"/>
              <a:t>who</a:t>
            </a:r>
            <a:r>
              <a:rPr spc="-95" dirty="0"/>
              <a:t> </a:t>
            </a:r>
            <a:r>
              <a:rPr dirty="0"/>
              <a:t>is</a:t>
            </a:r>
            <a:r>
              <a:rPr spc="-110" dirty="0"/>
              <a:t> </a:t>
            </a:r>
            <a:r>
              <a:rPr spc="-10" dirty="0"/>
              <a:t>celebrated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89052" y="5632994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05" dirty="0"/>
              <a:t> </a:t>
            </a:r>
            <a:r>
              <a:rPr dirty="0"/>
              <a:t>of</a:t>
            </a:r>
            <a:r>
              <a:rPr spc="-260" dirty="0"/>
              <a:t> </a:t>
            </a:r>
            <a:r>
              <a:rPr dirty="0"/>
              <a:t>Australia:</a:t>
            </a:r>
            <a:r>
              <a:rPr spc="-70" dirty="0"/>
              <a:t> </a:t>
            </a:r>
            <a:r>
              <a:rPr spc="-10" dirty="0"/>
              <a:t>Structure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3403" y="1219582"/>
            <a:ext cx="3253104" cy="3975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08279">
              <a:lnSpc>
                <a:spcPct val="128200"/>
              </a:lnSpc>
              <a:spcBef>
                <a:spcPts val="95"/>
              </a:spcBef>
            </a:pP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Companion</a:t>
            </a:r>
            <a:r>
              <a:rPr sz="32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01F5F"/>
                </a:solidFill>
                <a:latin typeface="Arial"/>
                <a:cs typeface="Arial"/>
              </a:rPr>
              <a:t>(AC)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Officer</a:t>
            </a:r>
            <a:r>
              <a:rPr sz="32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01F5F"/>
                </a:solidFill>
                <a:latin typeface="Arial"/>
                <a:cs typeface="Arial"/>
              </a:rPr>
              <a:t>(AO)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Member</a:t>
            </a:r>
            <a:r>
              <a:rPr sz="32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20" dirty="0">
                <a:solidFill>
                  <a:srgbClr val="001F5F"/>
                </a:solidFill>
                <a:latin typeface="Arial"/>
                <a:cs typeface="Arial"/>
              </a:rPr>
              <a:t>(AM)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140800"/>
              </a:lnSpc>
              <a:spcBef>
                <a:spcPts val="114"/>
              </a:spcBef>
            </a:pP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Medal</a:t>
            </a:r>
            <a:r>
              <a:rPr sz="32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Arial"/>
                <a:cs typeface="Arial"/>
              </a:rPr>
              <a:t>(OAM)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Two</a:t>
            </a:r>
            <a:r>
              <a:rPr sz="320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Arial"/>
                <a:cs typeface="Arial"/>
              </a:rPr>
              <a:t>divisions: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General</a:t>
            </a:r>
            <a:r>
              <a:rPr sz="32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3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1F5F"/>
                </a:solidFill>
                <a:latin typeface="Arial"/>
                <a:cs typeface="Arial"/>
              </a:rPr>
              <a:t>Military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67327" y="935862"/>
            <a:ext cx="7800085" cy="59221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81000" y="5715000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7832" y="1668017"/>
            <a:ext cx="10532568" cy="3066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Char char="•"/>
              <a:tabLst>
                <a:tab pos="46926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King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Charles</a:t>
            </a:r>
            <a:r>
              <a:rPr sz="28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III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 smtClean="0">
                <a:solidFill>
                  <a:srgbClr val="001F5F"/>
                </a:solidFill>
                <a:latin typeface="Arial"/>
                <a:cs typeface="Arial"/>
              </a:rPr>
              <a:t>Sovereign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001F5F"/>
              </a:buClr>
            </a:pP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Char char="•"/>
              <a:tabLst>
                <a:tab pos="469265" algn="l"/>
              </a:tabLst>
            </a:pP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Governor-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General is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Chancellor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001F5F"/>
              </a:buClr>
              <a:buFont typeface="Arial"/>
              <a:buChar char="•"/>
            </a:pPr>
            <a:endParaRPr sz="2800" dirty="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Official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Secretary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serves</a:t>
            </a:r>
            <a:r>
              <a:rPr sz="2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8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Secretary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Clr>
                <a:srgbClr val="001F5F"/>
              </a:buClr>
              <a:buFont typeface="Arial"/>
              <a:buChar char="•"/>
            </a:pPr>
            <a:endParaRPr sz="2800" dirty="0">
              <a:latin typeface="Arial"/>
              <a:cs typeface="Arial"/>
            </a:endParaRPr>
          </a:p>
          <a:p>
            <a:pPr marL="469900" marR="506095" indent="-457200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Independent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free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8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political patronage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12192000" cy="831215"/>
          </a:xfrm>
          <a:custGeom>
            <a:avLst/>
            <a:gdLst/>
            <a:ahLst/>
            <a:cxnLst/>
            <a:rect l="l" t="t" r="r" b="b"/>
            <a:pathLst>
              <a:path w="12192000" h="831215">
                <a:moveTo>
                  <a:pt x="12192000" y="0"/>
                </a:moveTo>
                <a:lnTo>
                  <a:pt x="0" y="0"/>
                </a:lnTo>
                <a:lnTo>
                  <a:pt x="0" y="830999"/>
                </a:lnTo>
                <a:lnTo>
                  <a:pt x="12192000" y="830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9D37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05" dirty="0"/>
              <a:t> </a:t>
            </a:r>
            <a:r>
              <a:rPr dirty="0"/>
              <a:t>of</a:t>
            </a:r>
            <a:r>
              <a:rPr spc="-260" dirty="0"/>
              <a:t> </a:t>
            </a:r>
            <a:r>
              <a:rPr dirty="0"/>
              <a:t>Australia:</a:t>
            </a:r>
            <a:r>
              <a:rPr spc="-70" dirty="0"/>
              <a:t> </a:t>
            </a:r>
            <a:r>
              <a:rPr spc="-10" dirty="0"/>
              <a:t>Structure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251418" y="5659421"/>
            <a:ext cx="2546690" cy="100584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1189769"/>
            <a:ext cx="932687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Order</a:t>
            </a:r>
            <a:r>
              <a:rPr spc="-105" dirty="0"/>
              <a:t> </a:t>
            </a:r>
            <a:r>
              <a:rPr dirty="0"/>
              <a:t>of</a:t>
            </a:r>
            <a:r>
              <a:rPr spc="-260" dirty="0"/>
              <a:t> </a:t>
            </a:r>
            <a:r>
              <a:rPr dirty="0"/>
              <a:t>Australia:</a:t>
            </a:r>
            <a:r>
              <a:rPr spc="-70" dirty="0"/>
              <a:t> </a:t>
            </a:r>
            <a:r>
              <a:rPr spc="-10" dirty="0"/>
              <a:t>Council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5511" y="1357706"/>
            <a:ext cx="10441940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085" algn="l"/>
              </a:tabLst>
            </a:pP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Independent</a:t>
            </a: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19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representatives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state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territory</a:t>
            </a:r>
            <a:endParaRPr sz="2800" dirty="0">
              <a:latin typeface="Arial"/>
              <a:cs typeface="Arial"/>
            </a:endParaRPr>
          </a:p>
          <a:p>
            <a:pPr marL="299085" marR="189230" indent="-287020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Community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representatives</a:t>
            </a:r>
            <a:r>
              <a:rPr sz="28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appointed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Governor</a:t>
            </a:r>
            <a:r>
              <a:rPr sz="2800" spc="-20" dirty="0">
                <a:solidFill>
                  <a:srgbClr val="1B0050"/>
                </a:solidFill>
                <a:latin typeface="Arial"/>
                <a:cs typeface="Arial"/>
              </a:rPr>
              <a:t>-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General</a:t>
            </a:r>
            <a:r>
              <a:rPr sz="28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recommendation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Prime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Minister</a:t>
            </a: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Meets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twice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8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year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usually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February</a:t>
            </a:r>
            <a:r>
              <a:rPr sz="28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August</a:t>
            </a: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Considers</a:t>
            </a:r>
            <a:r>
              <a:rPr sz="28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8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nomination</a:t>
            </a:r>
            <a:endParaRPr sz="2800" dirty="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Makes</a:t>
            </a:r>
            <a:r>
              <a:rPr sz="28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recommendations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8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Arial"/>
                <a:cs typeface="Arial"/>
              </a:rPr>
              <a:t>Governor</a:t>
            </a:r>
            <a:r>
              <a:rPr sz="2800" spc="-20" dirty="0">
                <a:solidFill>
                  <a:srgbClr val="1B0050"/>
                </a:solidFill>
                <a:latin typeface="Arial"/>
                <a:cs typeface="Arial"/>
              </a:rPr>
              <a:t>-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General</a:t>
            </a:r>
            <a:endParaRPr sz="2800" dirty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Council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operates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8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Constitution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Order </a:t>
            </a:r>
            <a:r>
              <a:rPr sz="28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8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Arial"/>
                <a:cs typeface="Arial"/>
              </a:rPr>
              <a:t>Australia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585850"/>
            <a:ext cx="6096000" cy="62721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" t="5091" r="61302" b="8100"/>
          <a:stretch/>
        </p:blipFill>
        <p:spPr>
          <a:xfrm>
            <a:off x="339228" y="5632994"/>
            <a:ext cx="2546690" cy="1005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737</Words>
  <Application>Microsoft Office PowerPoint</Application>
  <PresentationFormat>Custom</PresentationFormat>
  <Paragraphs>101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How to nominate</vt:lpstr>
      <vt:lpstr>Who are we?</vt:lpstr>
      <vt:lpstr>What is the Order of Australia?</vt:lpstr>
      <vt:lpstr>Order of Australia: Philosophy</vt:lpstr>
      <vt:lpstr>Order of Australia: Promotional Material</vt:lpstr>
      <vt:lpstr>Order of Australia: who is celebrated</vt:lpstr>
      <vt:lpstr>Order of Australia: Structure</vt:lpstr>
      <vt:lpstr>Order of Australia: Structure</vt:lpstr>
      <vt:lpstr>Order of Australia: Council</vt:lpstr>
      <vt:lpstr>How to nominate</vt:lpstr>
      <vt:lpstr>How to nominate</vt:lpstr>
      <vt:lpstr>Tips</vt:lpstr>
      <vt:lpstr>Do you know someone who deserves recognition?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ORDER of AUSTRALIA</dc:title>
  <dc:creator>National Secretary @ The Order of Australia Assoc</dc:creator>
  <cp:lastModifiedBy>Benders</cp:lastModifiedBy>
  <cp:revision>14</cp:revision>
  <dcterms:created xsi:type="dcterms:W3CDTF">2025-06-17T03:03:16Z</dcterms:created>
  <dcterms:modified xsi:type="dcterms:W3CDTF">2026-07-09T23:44:37Z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2025-06-17T00:00:00Z</vt:filetime>
  </property>
  <property fmtid="{D5CDD505-2E9C-101B-9397-08002B2CF9AE}" pid="5" name="Producer">
    <vt:lpwstr>Microsoft® PowerPoint® 2010</vt:lpwstr>
  </property>
</Properties>
</file>